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PT Sans Narrow"/>
      <p:regular r:id="rId47"/>
      <p:bold r:id="rId48"/>
    </p:embeddedFont>
    <p:embeddedFont>
      <p:font typeface="Open Sans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68B9D83-506D-4DC5-ABC9-A88233D9CF08}">
  <a:tblStyle styleId="{D68B9D83-506D-4DC5-ABC9-A88233D9CF08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PTSansNarrow-bold.fntdata"/><Relationship Id="rId47" Type="http://schemas.openxmlformats.org/officeDocument/2006/relationships/font" Target="fonts/PTSansNarrow-regular.fntdata"/><Relationship Id="rId49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italic.fntdata"/><Relationship Id="rId50" Type="http://schemas.openxmlformats.org/officeDocument/2006/relationships/font" Target="fonts/OpenSans-bold.fntdata"/><Relationship Id="rId52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Sampling methods of the node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Based on edge of the nodes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MPs conduct on twitter is a controlled and public relations (PR) exercise.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It may be an example of “representative publicness” rather than public discourse.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MPs conduct on twitter is a controlled and public relations (PR) exercise.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may be an example of “representative publicness” rather than public discourse.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MPs conduct on twitter is a controlled and public relations (PR) exercise.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It may be an example of “representative publicness” rather than public discourse.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Deliberative democracy or agonism? </a:t>
            </a:r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26214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 exploration of the role of Twitter in political discourse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53133">
            <a:off x="21297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55" name="Shape 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53133">
            <a:off x="21297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51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2712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53133">
            <a:off x="21297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32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51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2551950" y="4144650"/>
            <a:ext cx="1713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Less</a:t>
            </a:r>
            <a:r>
              <a:rPr lang="en" sz="1800"/>
              <a:t> likely,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More polarized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81" name="Shape 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53133">
            <a:off x="21297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32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02469">
            <a:off x="6385725" y="2504674"/>
            <a:ext cx="411800" cy="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6" name="Shape 186"/>
          <p:cNvCxnSpPr/>
          <p:nvPr/>
        </p:nvCxnSpPr>
        <p:spPr>
          <a:xfrm>
            <a:off x="6150275" y="2611625"/>
            <a:ext cx="727800" cy="1136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02469">
            <a:off x="6647775" y="2986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51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668349" y="263134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953133">
            <a:off x="21297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32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02469">
            <a:off x="6385725" y="2504674"/>
            <a:ext cx="411800" cy="41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Shape 202"/>
          <p:cNvCxnSpPr/>
          <p:nvPr/>
        </p:nvCxnSpPr>
        <p:spPr>
          <a:xfrm>
            <a:off x="6150275" y="2611625"/>
            <a:ext cx="727800" cy="11364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02469">
            <a:off x="6647775" y="2986199"/>
            <a:ext cx="411800" cy="4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551950" y="2913199"/>
            <a:ext cx="411800" cy="4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7271850" y="4144650"/>
            <a:ext cx="1713600" cy="6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More likely,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Less polarized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- Our Intervention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728500" y="1425950"/>
            <a:ext cx="70221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Our interest is small-scale elite networks in this work. Centrality may fail.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analyse multi-sided political networks.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 </a:t>
            </a:r>
            <a:r>
              <a:rPr b="1" lang="en"/>
              <a:t>start from any random node</a:t>
            </a:r>
            <a:r>
              <a:rPr lang="en"/>
              <a:t>, and take </a:t>
            </a:r>
            <a:r>
              <a:rPr i="1" lang="en"/>
              <a:t>d </a:t>
            </a:r>
            <a:r>
              <a:rPr lang="en"/>
              <a:t>steps where </a:t>
            </a:r>
            <a:r>
              <a:rPr i="1" lang="en"/>
              <a:t>d</a:t>
            </a:r>
            <a:r>
              <a:rPr lang="en"/>
              <a:t> is the diameter of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 how many time the </a:t>
            </a:r>
            <a:r>
              <a:rPr b="1" lang="en"/>
              <a:t>walk ends in the</a:t>
            </a:r>
            <a:r>
              <a:rPr lang="en"/>
              <a:t> </a:t>
            </a:r>
            <a:r>
              <a:rPr b="1" lang="en"/>
              <a:t>same side</a:t>
            </a:r>
            <a:r>
              <a:rPr lang="en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Dataset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2059450"/>
            <a:ext cx="4213500" cy="248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2011 </a:t>
            </a:r>
            <a:r>
              <a:rPr lang="en"/>
              <a:t>Parliament</a:t>
            </a:r>
            <a:r>
              <a:rPr lang="en"/>
              <a:t> Members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Conservative Party: 136</a:t>
            </a:r>
            <a:r>
              <a:rPr lang="en"/>
              <a:t>/</a:t>
            </a:r>
            <a:r>
              <a:rPr lang="en"/>
              <a:t>159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NDP: 81/95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Liberal Party: 36/36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Independent: 7/8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Green: 2/2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Forces et Démocratie: 2/2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Bloc: 1/2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Total: 265/308 Twitter Accounts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4525200" y="2059450"/>
            <a:ext cx="4291500" cy="244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2015 Parliament Members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Liberal Party: 183/183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Conservative Party: 98/99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NDP: 44/44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BLOC: 9/10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Green: 1/1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Independent: 1/1</a:t>
            </a:r>
          </a:p>
          <a:p>
            <a:pPr indent="-228600" lvl="1" marL="914400" rtl="0">
              <a:spcBef>
                <a:spcPts val="0"/>
              </a:spcBef>
            </a:pPr>
            <a:r>
              <a:rPr b="1" lang="en"/>
              <a:t>Total: 336/338 Twitter Accounts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323195"/>
            <a:ext cx="8520600" cy="78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Crawled </a:t>
            </a:r>
            <a:r>
              <a:rPr b="1" lang="en"/>
              <a:t>the </a:t>
            </a:r>
            <a:r>
              <a:rPr b="1" lang="en"/>
              <a:t>last</a:t>
            </a:r>
            <a:r>
              <a:rPr b="1" lang="en"/>
              <a:t> 3,200 tweets</a:t>
            </a:r>
            <a:r>
              <a:rPr lang="en"/>
              <a:t> from each parliament member’s Twitter accounts.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311700" y="1184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How representative is our dataset?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1239786" y="1246125"/>
            <a:ext cx="3213000" cy="360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160</a:t>
            </a:r>
            <a:r>
              <a:rPr lang="en" sz="1100"/>
              <a:t> accounts out of 265.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4452874" y="1246125"/>
            <a:ext cx="3213000" cy="3615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201</a:t>
            </a:r>
            <a:r>
              <a:rPr lang="en" sz="1100"/>
              <a:t> accounts out of 332.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27" name="Shape 227"/>
          <p:cNvSpPr txBox="1"/>
          <p:nvPr/>
        </p:nvSpPr>
        <p:spPr>
          <a:xfrm>
            <a:off x="12397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2011 Parliament Members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44528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2015 Parliament Members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311700" y="1184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representative is our dataset?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239786" y="1246125"/>
            <a:ext cx="3213000" cy="360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160</a:t>
            </a:r>
            <a:r>
              <a:rPr lang="en" sz="1100"/>
              <a:t> accounts out of 265.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234 of 265 (</a:t>
            </a:r>
            <a:r>
              <a:rPr b="1" lang="en" sz="1100"/>
              <a:t>%88</a:t>
            </a:r>
            <a:r>
              <a:rPr lang="en" sz="1100"/>
              <a:t>) accounts tweeted less than 3,200 since 2015.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4452874" y="1246125"/>
            <a:ext cx="3213000" cy="3615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201</a:t>
            </a:r>
            <a:r>
              <a:rPr lang="en" sz="1100"/>
              <a:t> accounts out of 332.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265 of 332 </a:t>
            </a:r>
            <a:r>
              <a:rPr b="1" lang="en" sz="1100"/>
              <a:t>(%80</a:t>
            </a:r>
            <a:r>
              <a:rPr lang="en" sz="1100"/>
              <a:t>) accounts tweeted less than 3,200 since 2015.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36" name="Shape 236"/>
          <p:cNvSpPr txBox="1"/>
          <p:nvPr/>
        </p:nvSpPr>
        <p:spPr>
          <a:xfrm>
            <a:off x="12397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2011 Parliament Members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44528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2015 Parliament Members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64100" y="22180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Mert Ozer</a:t>
            </a:r>
          </a:p>
        </p:txBody>
      </p:sp>
      <p:sp>
        <p:nvSpPr>
          <p:cNvPr id="73" name="Shape 73"/>
          <p:cNvSpPr txBox="1"/>
          <p:nvPr>
            <p:ph type="title"/>
          </p:nvPr>
        </p:nvSpPr>
        <p:spPr>
          <a:xfrm>
            <a:off x="464100" y="597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Tarnjit Kaur Johal</a:t>
            </a: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464100" y="2980050"/>
            <a:ext cx="8520600" cy="128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Department of Computer Science,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Arizona State University</a:t>
            </a:r>
            <a:r>
              <a:rPr lang="en"/>
              <a:t> </a:t>
            </a:r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471000" y="11741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Arcsine Analytics, Ottawa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118450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How representative is our dataset?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239786" y="1246125"/>
            <a:ext cx="3213000" cy="36072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160</a:t>
            </a:r>
            <a:r>
              <a:rPr lang="en" sz="1100"/>
              <a:t> accounts out of 265.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234 of 265 (</a:t>
            </a:r>
            <a:r>
              <a:rPr b="1" lang="en" sz="1100"/>
              <a:t>%88</a:t>
            </a:r>
            <a:r>
              <a:rPr lang="en" sz="1100"/>
              <a:t>) accounts tweeted less than 3,200 since 2015.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Rest;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452874" y="1246125"/>
            <a:ext cx="3213000" cy="36150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Able to capture </a:t>
            </a:r>
            <a:r>
              <a:rPr b="1" lang="en" sz="1100"/>
              <a:t>all historical tweets</a:t>
            </a:r>
            <a:r>
              <a:rPr lang="en" sz="1100"/>
              <a:t> for </a:t>
            </a:r>
            <a:r>
              <a:rPr b="1" lang="en" sz="1100"/>
              <a:t>201</a:t>
            </a:r>
            <a:r>
              <a:rPr lang="en" sz="1100"/>
              <a:t> accounts out of 332.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265 of 332 </a:t>
            </a:r>
            <a:r>
              <a:rPr b="1" lang="en" sz="1100"/>
              <a:t>(%80</a:t>
            </a:r>
            <a:r>
              <a:rPr lang="en" sz="1100"/>
              <a:t>) accounts tweeted less than 3,200 since 2015.</a:t>
            </a:r>
          </a:p>
          <a:p>
            <a:pPr indent="-298450" lvl="0" marL="457200" rtl="0">
              <a:spcBef>
                <a:spcPts val="0"/>
              </a:spcBef>
              <a:buSzPct val="100000"/>
            </a:pPr>
            <a:r>
              <a:rPr lang="en" sz="1100"/>
              <a:t>Rest;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245" name="Shape 245"/>
          <p:cNvSpPr txBox="1"/>
          <p:nvPr/>
        </p:nvSpPr>
        <p:spPr>
          <a:xfrm>
            <a:off x="12397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2011 Parliament Members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4452875" y="951825"/>
            <a:ext cx="3213000" cy="294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2015 Parliament Members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978" y="2475757"/>
            <a:ext cx="3016585" cy="228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499" y="2517919"/>
            <a:ext cx="3016599" cy="22031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Shape 249"/>
          <p:cNvCxnSpPr/>
          <p:nvPr/>
        </p:nvCxnSpPr>
        <p:spPr>
          <a:xfrm>
            <a:off x="1153450" y="4109411"/>
            <a:ext cx="6868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lg" w="lg" type="none"/>
            <a:tailEnd len="lg" w="lg" type="none"/>
          </a:ln>
        </p:spPr>
      </p:cxnSp>
      <p:cxnSp>
        <p:nvCxnSpPr>
          <p:cNvPr id="250" name="Shape 250"/>
          <p:cNvCxnSpPr/>
          <p:nvPr/>
        </p:nvCxnSpPr>
        <p:spPr>
          <a:xfrm>
            <a:off x="1122050" y="4109411"/>
            <a:ext cx="0" cy="614400"/>
          </a:xfrm>
          <a:prstGeom prst="straightConnector1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51" name="Shape 251"/>
          <p:cNvCxnSpPr/>
          <p:nvPr/>
        </p:nvCxnSpPr>
        <p:spPr>
          <a:xfrm rot="10800000">
            <a:off x="8108300" y="2565825"/>
            <a:ext cx="0" cy="225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2" name="Shape 252"/>
          <p:cNvSpPr txBox="1"/>
          <p:nvPr/>
        </p:nvSpPr>
        <p:spPr>
          <a:xfrm>
            <a:off x="8182800" y="3392400"/>
            <a:ext cx="961200" cy="4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Time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decreasing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0" y="4109400"/>
            <a:ext cx="10788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We analyse tweets since 2015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Monthly Polarization Trends - Retweet Behaviour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2" cy="364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Monthly Polarization Trends - Retweet Behaviour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2" cy="3645861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/>
          <p:nvPr/>
        </p:nvSpPr>
        <p:spPr>
          <a:xfrm>
            <a:off x="8552800" y="1606100"/>
            <a:ext cx="364500" cy="798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Monthly Polarization Trends </a:t>
            </a:r>
            <a:r>
              <a:rPr lang="en"/>
              <a:t>- Retweet Behaviour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825"/>
            <a:ext cx="8839202" cy="3645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3" name="Shape 273"/>
          <p:cNvCxnSpPr/>
          <p:nvPr/>
        </p:nvCxnSpPr>
        <p:spPr>
          <a:xfrm>
            <a:off x="3212225" y="1852450"/>
            <a:ext cx="532200" cy="561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4" name="Shape 274"/>
          <p:cNvSpPr txBox="1"/>
          <p:nvPr/>
        </p:nvSpPr>
        <p:spPr>
          <a:xfrm>
            <a:off x="1744225" y="1103575"/>
            <a:ext cx="19509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Sudden decline in polarization after the election</a:t>
            </a:r>
          </a:p>
        </p:txBody>
      </p:sp>
      <p:cxnSp>
        <p:nvCxnSpPr>
          <p:cNvPr id="275" name="Shape 275"/>
          <p:cNvCxnSpPr/>
          <p:nvPr/>
        </p:nvCxnSpPr>
        <p:spPr>
          <a:xfrm>
            <a:off x="3143375" y="4749375"/>
            <a:ext cx="669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Monthly Polarization Trends - </a:t>
            </a:r>
            <a:r>
              <a:rPr lang="en" sz="3200"/>
              <a:t>Mentioning Behaviour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" y="1152425"/>
            <a:ext cx="8394257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Monthly Polarization Trends - </a:t>
            </a:r>
            <a:r>
              <a:rPr lang="en" sz="3200"/>
              <a:t>Mentioning Behaviour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" y="1152425"/>
            <a:ext cx="8394257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Shape 288"/>
          <p:cNvSpPr/>
          <p:nvPr/>
        </p:nvSpPr>
        <p:spPr>
          <a:xfrm>
            <a:off x="8385275" y="2630875"/>
            <a:ext cx="335100" cy="1133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7114175" y="1939225"/>
            <a:ext cx="18624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Less Polarized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Compared to Retweeting Behaviour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Monthly Polarization Trends - </a:t>
            </a:r>
            <a:r>
              <a:rPr lang="en" sz="3200"/>
              <a:t>Mentioning Behaviour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75" y="1152425"/>
            <a:ext cx="8394257" cy="36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/>
        </p:nvSpPr>
        <p:spPr>
          <a:xfrm>
            <a:off x="758800" y="2983700"/>
            <a:ext cx="1862400" cy="10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Less Interaction Compared to Retweeting Behaviour</a:t>
            </a:r>
          </a:p>
        </p:txBody>
      </p:sp>
      <p:sp>
        <p:nvSpPr>
          <p:cNvPr id="297" name="Shape 297"/>
          <p:cNvSpPr/>
          <p:nvPr/>
        </p:nvSpPr>
        <p:spPr>
          <a:xfrm>
            <a:off x="423700" y="3162950"/>
            <a:ext cx="335100" cy="965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#cdnpoli</a:t>
            </a:r>
          </a:p>
        </p:txBody>
      </p:sp>
      <p:sp>
        <p:nvSpPr>
          <p:cNvPr id="303" name="Shape 303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Cross-party retweets are observed.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much less polarized.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Hashtag #cdnpoli serves as a broad mediator of discussion and interaction about canadian politics.</a:t>
            </a:r>
          </a:p>
        </p:txBody>
      </p:sp>
      <p:grpSp>
        <p:nvGrpSpPr>
          <p:cNvPr id="308" name="Shape 308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309" name="Shape 309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313" name="Shape 313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0.955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0.565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0.965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0.692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8" name="Shape 3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49" y="1507900"/>
            <a:ext cx="2188200" cy="198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19" name="Shape 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75" y="1507900"/>
            <a:ext cx="2188200" cy="19848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0" name="Shape 3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20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</a:t>
            </a:r>
            <a:r>
              <a:rPr lang="en"/>
              <a:t> Polarization Cases - #elxn42 (Election)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5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7" name="Shape 3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48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8" name="Shape 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72" y="1497725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29" name="Shape 3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95" y="1497725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30" name="Shape 330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331" name="Shape 331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4" name="Shape 334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338" name="Shape 338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0.807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0.886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#elxn42 (Election)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5" y="1507890"/>
            <a:ext cx="2188280" cy="19699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0" name="Shape 3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48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1" name="Shape 3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72" y="1497725"/>
            <a:ext cx="2188280" cy="19699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52" name="Shape 3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95" y="1497725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53" name="Shape 353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354" name="Shape 354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6" name="Shape 356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7" name="Shape 357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358" name="Shape 358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360" name="Shape 360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Retweet networks are </a:t>
            </a:r>
            <a:r>
              <a:rPr b="1" lang="en"/>
              <a:t>perfectly polarized</a:t>
            </a:r>
            <a:r>
              <a:rPr lang="en"/>
              <a:t>. No cross-party retweeting.</a:t>
            </a:r>
          </a:p>
        </p:txBody>
      </p:sp>
      <p:sp>
        <p:nvSpPr>
          <p:cNvPr id="363" name="Shape 363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0.807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0.886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Define a Habermassian Digital Public Sphere</a:t>
            </a: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Open Sans"/>
            </a:pPr>
            <a:r>
              <a:rPr lang="en"/>
              <a:t>Adopt a quantitative measure for the nature of discourse: political polarization</a:t>
            </a: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</a:pPr>
            <a:r>
              <a:rPr lang="en"/>
              <a:t>Develop and test the </a:t>
            </a:r>
            <a:r>
              <a:rPr lang="en"/>
              <a:t>algorithm</a:t>
            </a:r>
            <a:r>
              <a:rPr lang="en"/>
              <a:t> on a case study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#elxn42 (Election)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5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48" y="1507890"/>
            <a:ext cx="2188280" cy="19699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4" name="Shape 3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72" y="1497725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75" name="Shape 3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95" y="1497725"/>
            <a:ext cx="2188280" cy="19699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76" name="Shape 376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377" name="Shape 377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80" name="Shape 380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381" name="Shape 381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Retweet networks are </a:t>
            </a:r>
            <a:r>
              <a:rPr b="1" lang="en"/>
              <a:t>perfectly polarized</a:t>
            </a:r>
            <a:r>
              <a:rPr lang="en"/>
              <a:t>. No cross-party retweeting.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less polarized. 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0.807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0.886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#elxn42 (Election)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25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48" y="1507890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72" y="1497725"/>
            <a:ext cx="2188280" cy="196993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398" name="Shape 3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95" y="1497725"/>
            <a:ext cx="2188280" cy="196993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399" name="Shape 399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400" name="Shape 400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404" name="Shape 404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406" name="Shape 406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Retweet networks are </a:t>
            </a:r>
            <a:r>
              <a:rPr b="1" lang="en"/>
              <a:t>perfectly polarized</a:t>
            </a:r>
            <a:r>
              <a:rPr lang="en"/>
              <a:t>. No cross-party retweeting.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less polarized.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Interaction between NDP &amp; Liberal members of 2015 parliament.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0.807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0.886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#budget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Retweet networks are </a:t>
            </a:r>
            <a:r>
              <a:rPr b="1" lang="en"/>
              <a:t>almost perfectly polarized</a:t>
            </a:r>
            <a:r>
              <a:rPr lang="en"/>
              <a:t>. Almost no cross-party retweeting.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less polarized. 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9" y="1526025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1497725"/>
            <a:ext cx="2188275" cy="19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325" y="1497725"/>
            <a:ext cx="2188200" cy="19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26" name="Shape 4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125" y="1485475"/>
            <a:ext cx="2188200" cy="19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27" name="Shape 427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428" name="Shape 428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432" name="Shape 432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0.992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0.74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435" name="Shape 435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0.765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#budget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Retweet networks are </a:t>
            </a:r>
            <a:r>
              <a:rPr b="1" lang="en"/>
              <a:t>almost perfectly polarized</a:t>
            </a:r>
            <a:r>
              <a:rPr lang="en"/>
              <a:t>. Almost no cross-party retweeting.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less polarized. 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b="1" lang="en"/>
              <a:t>Conservative</a:t>
            </a:r>
            <a:r>
              <a:rPr lang="en"/>
              <a:t> central nodes in </a:t>
            </a:r>
            <a:r>
              <a:rPr b="1" lang="en"/>
              <a:t>2011</a:t>
            </a:r>
            <a:r>
              <a:rPr lang="en"/>
              <a:t> parliament while </a:t>
            </a:r>
            <a:r>
              <a:rPr b="1" lang="en"/>
              <a:t>Liberal</a:t>
            </a:r>
            <a:r>
              <a:rPr lang="en"/>
              <a:t> central nodes in </a:t>
            </a:r>
            <a:r>
              <a:rPr b="1" lang="en"/>
              <a:t>2015</a:t>
            </a:r>
            <a:r>
              <a:rPr lang="en"/>
              <a:t> parliament.</a:t>
            </a:r>
          </a:p>
        </p:txBody>
      </p:sp>
      <p:pic>
        <p:nvPicPr>
          <p:cNvPr id="446" name="Shape 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99" y="1526025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1497725"/>
            <a:ext cx="2188275" cy="199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8" name="Shape 4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325" y="1497725"/>
            <a:ext cx="2188200" cy="1998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49" name="Shape 4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125" y="1485475"/>
            <a:ext cx="2188200" cy="199822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50" name="Shape 450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451" name="Shape 451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455" name="Shape 455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0.992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0.74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1.0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0.765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Issue-Based Polarization Cases - committee</a:t>
            </a:r>
          </a:p>
        </p:txBody>
      </p:sp>
      <p:sp>
        <p:nvSpPr>
          <p:cNvPr id="464" name="Shape 464"/>
          <p:cNvSpPr txBox="1"/>
          <p:nvPr/>
        </p:nvSpPr>
        <p:spPr>
          <a:xfrm>
            <a:off x="95625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Retweet</a:t>
            </a:r>
          </a:p>
        </p:txBody>
      </p:sp>
      <p:sp>
        <p:nvSpPr>
          <p:cNvPr id="465" name="Shape 465"/>
          <p:cNvSpPr txBox="1"/>
          <p:nvPr/>
        </p:nvSpPr>
        <p:spPr>
          <a:xfrm>
            <a:off x="235045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2011 Parliament Mention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4605312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Retweet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6860200" y="10543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300"/>
              <a:t>2015 Parliament Mention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2374675" y="3744300"/>
            <a:ext cx="5675700" cy="1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Cross-party retweets are observed.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Mention networks are less polarized. No central figures observed.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Compared to previous 2 issues, </a:t>
            </a:r>
            <a:r>
              <a:rPr b="1" lang="en"/>
              <a:t>less polarization</a:t>
            </a:r>
            <a:r>
              <a:rPr lang="en"/>
              <a:t> observed. </a:t>
            </a:r>
            <a:r>
              <a:rPr i="1" lang="en"/>
              <a:t>Attributed to bipartisan nature of committees?</a:t>
            </a:r>
          </a:p>
        </p:txBody>
      </p:sp>
      <p:pic>
        <p:nvPicPr>
          <p:cNvPr id="469" name="Shape 4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0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0" name="Shape 4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045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1" name="Shape 4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20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72" name="Shape 4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950" y="1507900"/>
            <a:ext cx="2188200" cy="19699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grpSp>
        <p:nvGrpSpPr>
          <p:cNvPr id="473" name="Shape 473"/>
          <p:cNvGrpSpPr/>
          <p:nvPr/>
        </p:nvGrpSpPr>
        <p:grpSpPr>
          <a:xfrm>
            <a:off x="311700" y="3805400"/>
            <a:ext cx="1535775" cy="684450"/>
            <a:chOff x="311700" y="3805400"/>
            <a:chExt cx="1535775" cy="684450"/>
          </a:xfrm>
        </p:grpSpPr>
        <p:sp>
          <p:nvSpPr>
            <p:cNvPr id="474" name="Shape 474"/>
            <p:cNvSpPr/>
            <p:nvPr/>
          </p:nvSpPr>
          <p:spPr>
            <a:xfrm>
              <a:off x="311700" y="3928250"/>
              <a:ext cx="187200" cy="1872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311700" y="4115450"/>
              <a:ext cx="187200" cy="187200"/>
            </a:xfrm>
            <a:prstGeom prst="ellipse">
              <a:avLst/>
            </a:prstGeom>
            <a:solidFill>
              <a:srgbClr val="FF9900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311700" y="4302650"/>
              <a:ext cx="187200" cy="187200"/>
            </a:xfrm>
            <a:prstGeom prst="ellipse">
              <a:avLst/>
            </a:prstGeom>
            <a:solidFill>
              <a:srgbClr val="6D9EEB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7" name="Shape 477"/>
            <p:cNvSpPr txBox="1"/>
            <p:nvPr/>
          </p:nvSpPr>
          <p:spPr>
            <a:xfrm>
              <a:off x="489075" y="3805400"/>
              <a:ext cx="1358400" cy="6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Liberal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NDP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/>
                <a:t>Conservative</a:t>
              </a:r>
            </a:p>
          </p:txBody>
        </p:sp>
      </p:grpSp>
      <p:sp>
        <p:nvSpPr>
          <p:cNvPr id="478" name="Shape 478"/>
          <p:cNvSpPr txBox="1"/>
          <p:nvPr/>
        </p:nvSpPr>
        <p:spPr>
          <a:xfrm>
            <a:off x="9562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0.905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235045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0.734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4605275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0.84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6860100" y="3492700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0.77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Future Directions</a:t>
            </a:r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Analysing cross party sentiment exchanges in mentionings for polarized and </a:t>
            </a:r>
            <a:r>
              <a:rPr lang="en"/>
              <a:t>nonpolarized</a:t>
            </a:r>
            <a:r>
              <a:rPr lang="en"/>
              <a:t> issues.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Comparing with house of commons debates.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openparliament.ca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Applying the same analysis for two recent elections dataset from United Kingdom and Turkey referendum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Turkey referendum with 2 sides</a:t>
            </a:r>
          </a:p>
        </p:txBody>
      </p:sp>
      <p:graphicFrame>
        <p:nvGraphicFramePr>
          <p:cNvPr id="488" name="Shape 488"/>
          <p:cNvGraphicFramePr/>
          <p:nvPr/>
        </p:nvGraphicFramePr>
        <p:xfrm>
          <a:off x="952500" y="339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{D68B9D83-506D-4DC5-ABC9-A88233D9CF08}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United Kingdom Election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Turkey Referendum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Tweets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~9M (</a:t>
                      </a:r>
                      <a:r>
                        <a:rPr lang="en"/>
                        <a:t>8,837,571)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851,870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Users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~2M (</a:t>
                      </a:r>
                      <a:r>
                        <a:rPr lang="en"/>
                        <a:t>1,999,428)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236,360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/>
                        <a:t>Time Range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05/31 - 06/20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04/07 - 04/26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1223025" y="1567475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/>
              <a:t>2011 Parliament “thanks”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5732775" y="1567475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/>
              <a:t>2015 Parliament </a:t>
            </a:r>
            <a:r>
              <a:rPr lang="en" sz="1300"/>
              <a:t>“thanks”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1223025" y="4005875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0.678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5732675" y="4005875"/>
            <a:ext cx="21882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300"/>
              <a:t>Polarization: </a:t>
            </a:r>
            <a:r>
              <a:rPr i="1" lang="en" sz="1300"/>
              <a:t>0.765</a:t>
            </a:r>
          </a:p>
        </p:txBody>
      </p:sp>
      <p:pic>
        <p:nvPicPr>
          <p:cNvPr id="503" name="Shape 5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025" y="1908225"/>
            <a:ext cx="2188200" cy="20603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04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774" y="1908225"/>
            <a:ext cx="2188200" cy="209765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465300" y="2757250"/>
            <a:ext cx="8264100" cy="12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aleway"/>
              <a:buChar char="●"/>
            </a:pPr>
            <a:r>
              <a:rPr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Is Twitter a forum for deliberative exchange and democratic engagement? </a:t>
            </a:r>
          </a:p>
          <a:p>
            <a:pPr indent="-4191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aleway"/>
              <a:buChar char="●"/>
            </a:pPr>
            <a:r>
              <a:rPr lang="en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Employ Habermas’ conceptual framework of the Public Sphere</a:t>
            </a:r>
          </a:p>
        </p:txBody>
      </p:sp>
      <p:sp>
        <p:nvSpPr>
          <p:cNvPr id="87" name="Shape 87"/>
          <p:cNvSpPr txBox="1"/>
          <p:nvPr>
            <p:ph type="title"/>
          </p:nvPr>
        </p:nvSpPr>
        <p:spPr>
          <a:xfrm>
            <a:off x="3151250" y="123650"/>
            <a:ext cx="5986500" cy="70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Habermassian Digital Public Sphere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24" y="286774"/>
            <a:ext cx="2711400" cy="15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3092525" y="817950"/>
            <a:ext cx="31329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Requires 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accessibility,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neutrality,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individual communicative agency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6390225" y="831050"/>
            <a:ext cx="2711400" cy="15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Free of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 :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(un)intentional influence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censorship 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Font typeface="Calibri"/>
              <a:buChar char="●"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 surveillance.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311700" y="216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</a:t>
            </a:r>
            <a:r>
              <a:rPr lang="en" sz="2400"/>
              <a:t>Garimella et. al, 2016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Given a 2 sided social network, it quantifies the polarization of the network.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25" y="2547950"/>
            <a:ext cx="8145625" cy="22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3 at 10.41.22 AM.png"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805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7-06-23 at 10.50.35 AM.png"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25" y="78175"/>
            <a:ext cx="270422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123650" y="1374550"/>
            <a:ext cx="51081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Tweet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150725" y="2910375"/>
            <a:ext cx="9579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Re-Tweet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4194600" y="3461825"/>
            <a:ext cx="11262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Mentions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Political Polarization Metric </a:t>
            </a:r>
            <a:r>
              <a:rPr lang="en" sz="2400"/>
              <a:t>by Garimella et. al, 2016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Based on a </a:t>
            </a:r>
            <a:r>
              <a:rPr b="1" lang="en"/>
              <a:t>random walk</a:t>
            </a:r>
            <a:r>
              <a:rPr lang="en"/>
              <a:t> on the given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Calculates most </a:t>
            </a:r>
            <a:r>
              <a:rPr b="1" lang="en"/>
              <a:t>central nodes</a:t>
            </a:r>
            <a:r>
              <a:rPr lang="en"/>
              <a:t> of two sides.</a:t>
            </a:r>
          </a:p>
          <a:p>
            <a:pPr indent="-228600" lvl="0" marL="457200" rtl="0">
              <a:spcBef>
                <a:spcPts val="0"/>
              </a:spcBef>
            </a:pPr>
            <a:r>
              <a:rPr b="1" lang="en"/>
              <a:t>Starts</a:t>
            </a:r>
            <a:r>
              <a:rPr lang="en"/>
              <a:t> with a random node in the network.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Traverses the network with random walk probabilities.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Measures how many times the walk </a:t>
            </a:r>
            <a:r>
              <a:rPr b="1" lang="en"/>
              <a:t>ends in the opposite side’s most central node</a:t>
            </a:r>
            <a:r>
              <a:rPr lang="en"/>
              <a:t>.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00" y="1423650"/>
            <a:ext cx="81456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/>
          <p:nvPr/>
        </p:nvSpPr>
        <p:spPr>
          <a:xfrm>
            <a:off x="1275900" y="2641525"/>
            <a:ext cx="2222875" cy="770850"/>
          </a:xfrm>
          <a:custGeom>
            <a:pathLst>
              <a:path extrusionOk="0" h="30834" w="88915">
                <a:moveTo>
                  <a:pt x="0" y="0"/>
                </a:moveTo>
                <a:cubicBezTo>
                  <a:pt x="6446" y="4784"/>
                  <a:pt x="23856" y="23989"/>
                  <a:pt x="38676" y="28708"/>
                </a:cubicBezTo>
                <a:cubicBezTo>
                  <a:pt x="53495" y="33426"/>
                  <a:pt x="80541" y="28375"/>
                  <a:pt x="88915" y="28309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round/>
            <a:headEnd len="lg" w="lg" type="oval"/>
            <a:tailEnd len="lg" w="lg" type="triangle"/>
          </a:ln>
        </p:spPr>
      </p:sp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478543">
            <a:off x="1356449" y="2259649"/>
            <a:ext cx="411800" cy="4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